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1"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68" d="100"/>
          <a:sy n="68" d="100"/>
        </p:scale>
        <p:origin x="918" y="5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942EC5A-6B02-4E7E-8E93-7B4C9D521A7E}" type="datetimeFigureOut">
              <a:rPr lang="en-US" smtClean="0"/>
              <a:t>9/16/2019</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4565B9AB-5A8D-4DAA-A7AB-4EAE940C9009}"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30622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942EC5A-6B02-4E7E-8E93-7B4C9D521A7E}" type="datetimeFigureOut">
              <a:rPr lang="en-US" smtClean="0"/>
              <a:t>9/16/2019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65B9AB-5A8D-4DAA-A7AB-4EAE940C9009}"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3963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942EC5A-6B02-4E7E-8E93-7B4C9D521A7E}" type="datetimeFigureOut">
              <a:rPr lang="en-US" smtClean="0"/>
              <a:t>9/16/2019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65B9AB-5A8D-4DAA-A7AB-4EAE940C9009}"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831886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942EC5A-6B02-4E7E-8E93-7B4C9D521A7E}" type="datetimeFigureOut">
              <a:rPr lang="en-US" smtClean="0"/>
              <a:t>9/16/2019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65B9AB-5A8D-4DAA-A7AB-4EAE940C9009}"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231656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942EC5A-6B02-4E7E-8E93-7B4C9D521A7E}" type="datetimeFigureOut">
              <a:rPr lang="en-US" smtClean="0"/>
              <a:t>9/16/2019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65B9AB-5A8D-4DAA-A7AB-4EAE940C9009}"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085886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942EC5A-6B02-4E7E-8E93-7B4C9D521A7E}" type="datetimeFigureOut">
              <a:rPr lang="en-US" smtClean="0"/>
              <a:t>9/16/2019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65B9AB-5A8D-4DAA-A7AB-4EAE940C9009}"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45300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42EC5A-6B02-4E7E-8E93-7B4C9D521A7E}" type="datetimeFigureOut">
              <a:rPr lang="en-US" smtClean="0"/>
              <a:t>9/16/2019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565B9AB-5A8D-4DAA-A7AB-4EAE940C9009}" type="slidenum">
              <a:rPr lang="en-US" smtClean="0"/>
              <a:t>‹#›</a:t>
            </a:fld>
            <a:endParaRPr lang="en-US"/>
          </a:p>
        </p:txBody>
      </p:sp>
    </p:spTree>
    <p:extLst>
      <p:ext uri="{BB962C8B-B14F-4D97-AF65-F5344CB8AC3E}">
        <p14:creationId xmlns:p14="http://schemas.microsoft.com/office/powerpoint/2010/main" val="14648319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942EC5A-6B02-4E7E-8E93-7B4C9D521A7E}" type="datetimeFigureOut">
              <a:rPr lang="en-US" smtClean="0"/>
              <a:t>9/16/2019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65B9AB-5A8D-4DAA-A7AB-4EAE940C9009}"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860016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A942EC5A-6B02-4E7E-8E93-7B4C9D521A7E}" type="datetimeFigureOut">
              <a:rPr lang="en-US" smtClean="0"/>
              <a:t>9/16/2019</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4565B9AB-5A8D-4DAA-A7AB-4EAE940C9009}"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461426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942EC5A-6B02-4E7E-8E93-7B4C9D521A7E}" type="datetimeFigureOut">
              <a:rPr lang="en-US" smtClean="0"/>
              <a:t>9/16/2019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65B9AB-5A8D-4DAA-A7AB-4EAE940C9009}"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154978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942EC5A-6B02-4E7E-8E93-7B4C9D521A7E}" type="datetimeFigureOut">
              <a:rPr lang="en-US" smtClean="0"/>
              <a:t>9/16/2019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65B9AB-5A8D-4DAA-A7AB-4EAE940C9009}"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34746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A942EC5A-6B02-4E7E-8E93-7B4C9D521A7E}" type="datetimeFigureOut">
              <a:rPr lang="en-US" smtClean="0"/>
              <a:t>9/16/2019</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4565B9AB-5A8D-4DAA-A7AB-4EAE940C9009}"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2735297"/>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B99E9-315E-4FC2-98BD-A94F5A55ACE4}"/>
              </a:ext>
            </a:extLst>
          </p:cNvPr>
          <p:cNvSpPr>
            <a:spLocks noGrp="1"/>
          </p:cNvSpPr>
          <p:nvPr>
            <p:ph type="ctrTitle"/>
          </p:nvPr>
        </p:nvSpPr>
        <p:spPr>
          <a:xfrm>
            <a:off x="2318994" y="2205872"/>
            <a:ext cx="9511646" cy="2245936"/>
          </a:xfrm>
        </p:spPr>
        <p:txBody>
          <a:bodyPr>
            <a:normAutofit/>
          </a:bodyPr>
          <a:lstStyle/>
          <a:p>
            <a:r>
              <a:rPr lang="en-US" sz="6000" dirty="0"/>
              <a:t>Nature of Insurance Contract</a:t>
            </a:r>
          </a:p>
        </p:txBody>
      </p:sp>
    </p:spTree>
    <p:extLst>
      <p:ext uri="{BB962C8B-B14F-4D97-AF65-F5344CB8AC3E}">
        <p14:creationId xmlns:p14="http://schemas.microsoft.com/office/powerpoint/2010/main" val="29256042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3522FE7-5A29-4EF6-B1EF-2CA55748A7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9" name="Picture 8">
            <a:extLst>
              <a:ext uri="{FF2B5EF4-FFF2-40B4-BE49-F238E27FC236}">
                <a16:creationId xmlns:a16="http://schemas.microsoft.com/office/drawing/2014/main" id="{C2192E09-EBC7-416C-B887-DFF915D7F4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1" name="Straight Connector 10">
            <a:extLst>
              <a:ext uri="{FF2B5EF4-FFF2-40B4-BE49-F238E27FC236}">
                <a16:creationId xmlns:a16="http://schemas.microsoft.com/office/drawing/2014/main" id="{2924498D-E084-44BE-A196-CFCE355643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BBC7667-C352-4842-9AFD-E5C16AD002F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5" name="Rectangle 14">
            <a:extLst>
              <a:ext uri="{FF2B5EF4-FFF2-40B4-BE49-F238E27FC236}">
                <a16:creationId xmlns:a16="http://schemas.microsoft.com/office/drawing/2014/main" id="{F8454B2E-D2DB-42C2-A224-BCEC47B864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8B61146-1CF0-40E1-B66E-C22BD9207E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D6D202D6-23CF-420D-B92F-09645BA7858D}"/>
              </a:ext>
            </a:extLst>
          </p:cNvPr>
          <p:cNvSpPr>
            <a:spLocks noGrp="1"/>
          </p:cNvSpPr>
          <p:nvPr>
            <p:ph type="title"/>
          </p:nvPr>
        </p:nvSpPr>
        <p:spPr>
          <a:xfrm>
            <a:off x="1772263" y="1846521"/>
            <a:ext cx="8795184" cy="3753002"/>
          </a:xfrm>
        </p:spPr>
        <p:txBody>
          <a:bodyPr vert="horz" lIns="91440" tIns="45720" rIns="91440" bIns="0" rtlCol="0" anchor="b">
            <a:normAutofit/>
          </a:bodyPr>
          <a:lstStyle/>
          <a:p>
            <a:r>
              <a:rPr lang="en-US" sz="6600" dirty="0"/>
              <a:t>RAWLINGS V. FARMERS</a:t>
            </a:r>
            <a:br>
              <a:rPr lang="en-US" sz="6600" dirty="0"/>
            </a:br>
            <a:endParaRPr lang="en-US" sz="6600" dirty="0"/>
          </a:p>
        </p:txBody>
      </p:sp>
      <p:cxnSp>
        <p:nvCxnSpPr>
          <p:cNvPr id="19" name="Straight Connector 18">
            <a:extLst>
              <a:ext uri="{FF2B5EF4-FFF2-40B4-BE49-F238E27FC236}">
                <a16:creationId xmlns:a16="http://schemas.microsoft.com/office/drawing/2014/main" id="{7AE5065C-30A9-480A-9E93-74CC1490293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76728" y="4735528"/>
            <a:ext cx="8643010"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21" name="Picture 20">
            <a:extLst>
              <a:ext uri="{FF2B5EF4-FFF2-40B4-BE49-F238E27FC236}">
                <a16:creationId xmlns:a16="http://schemas.microsoft.com/office/drawing/2014/main" id="{2F948680-1810-4961-805C-D0C28E7E93E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Tree>
    <p:extLst>
      <p:ext uri="{BB962C8B-B14F-4D97-AF65-F5344CB8AC3E}">
        <p14:creationId xmlns:p14="http://schemas.microsoft.com/office/powerpoint/2010/main" val="27040881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6FFD6-2AA9-4E4C-8638-0F5140DF432E}"/>
              </a:ext>
            </a:extLst>
          </p:cNvPr>
          <p:cNvSpPr>
            <a:spLocks noGrp="1"/>
          </p:cNvSpPr>
          <p:nvPr>
            <p:ph type="title"/>
          </p:nvPr>
        </p:nvSpPr>
        <p:spPr>
          <a:xfrm>
            <a:off x="1451579" y="1307592"/>
            <a:ext cx="9603275" cy="546162"/>
          </a:xfrm>
        </p:spPr>
        <p:txBody>
          <a:bodyPr/>
          <a:lstStyle/>
          <a:p>
            <a:r>
              <a:rPr lang="en-US" dirty="0"/>
              <a:t>Rawlings </a:t>
            </a:r>
            <a:r>
              <a:rPr lang="en-US" sz="1800" dirty="0"/>
              <a:t>V.  </a:t>
            </a:r>
            <a:r>
              <a:rPr lang="en-US" dirty="0"/>
              <a:t>Farmers</a:t>
            </a:r>
          </a:p>
        </p:txBody>
      </p:sp>
      <p:sp>
        <p:nvSpPr>
          <p:cNvPr id="3" name="Content Placeholder 2">
            <a:extLst>
              <a:ext uri="{FF2B5EF4-FFF2-40B4-BE49-F238E27FC236}">
                <a16:creationId xmlns:a16="http://schemas.microsoft.com/office/drawing/2014/main" id="{1DC271D1-1840-4456-8C3A-248DAAE385C1}"/>
              </a:ext>
            </a:extLst>
          </p:cNvPr>
          <p:cNvSpPr>
            <a:spLocks noGrp="1"/>
          </p:cNvSpPr>
          <p:nvPr>
            <p:ph idx="1"/>
          </p:nvPr>
        </p:nvSpPr>
        <p:spPr/>
        <p:txBody>
          <a:bodyPr/>
          <a:lstStyle/>
          <a:p>
            <a:r>
              <a:rPr lang="en-US" dirty="0"/>
              <a:t>What is the procedural history of this case?</a:t>
            </a:r>
          </a:p>
          <a:p>
            <a:r>
              <a:rPr lang="en-US" dirty="0"/>
              <a:t>What happened in this case? (First person)</a:t>
            </a:r>
          </a:p>
        </p:txBody>
      </p:sp>
    </p:spTree>
    <p:extLst>
      <p:ext uri="{BB962C8B-B14F-4D97-AF65-F5344CB8AC3E}">
        <p14:creationId xmlns:p14="http://schemas.microsoft.com/office/powerpoint/2010/main" val="2333634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C271D1-1840-4456-8C3A-248DAAE385C1}"/>
              </a:ext>
            </a:extLst>
          </p:cNvPr>
          <p:cNvSpPr>
            <a:spLocks noGrp="1"/>
          </p:cNvSpPr>
          <p:nvPr>
            <p:ph idx="1"/>
          </p:nvPr>
        </p:nvSpPr>
        <p:spPr/>
        <p:txBody>
          <a:bodyPr/>
          <a:lstStyle/>
          <a:p>
            <a:r>
              <a:rPr lang="en-US" dirty="0"/>
              <a:t>You are the lawyer for Rawlings</a:t>
            </a:r>
          </a:p>
          <a:p>
            <a:pPr lvl="1"/>
            <a:r>
              <a:rPr lang="en-US" dirty="0"/>
              <a:t>Who is on your witness list? </a:t>
            </a:r>
          </a:p>
        </p:txBody>
      </p:sp>
      <p:sp>
        <p:nvSpPr>
          <p:cNvPr id="7" name="Title 1">
            <a:extLst>
              <a:ext uri="{FF2B5EF4-FFF2-40B4-BE49-F238E27FC236}">
                <a16:creationId xmlns:a16="http://schemas.microsoft.com/office/drawing/2014/main" id="{F8F511D5-05C3-4F20-AF00-4E17D7F3015A}"/>
              </a:ext>
            </a:extLst>
          </p:cNvPr>
          <p:cNvSpPr txBox="1">
            <a:spLocks/>
          </p:cNvSpPr>
          <p:nvPr/>
        </p:nvSpPr>
        <p:spPr>
          <a:xfrm>
            <a:off x="1451579" y="1307592"/>
            <a:ext cx="9603275" cy="546162"/>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r>
              <a:rPr lang="en-US"/>
              <a:t>Rawlings </a:t>
            </a:r>
            <a:r>
              <a:rPr lang="en-US" sz="1800"/>
              <a:t>V.  </a:t>
            </a:r>
            <a:r>
              <a:rPr lang="en-US"/>
              <a:t>Farmers</a:t>
            </a:r>
            <a:endParaRPr lang="en-US" dirty="0"/>
          </a:p>
        </p:txBody>
      </p:sp>
    </p:spTree>
    <p:extLst>
      <p:ext uri="{BB962C8B-B14F-4D97-AF65-F5344CB8AC3E}">
        <p14:creationId xmlns:p14="http://schemas.microsoft.com/office/powerpoint/2010/main" val="1047531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8D4FF5-AB10-437D-9FFB-78EAEE5A0695}"/>
              </a:ext>
            </a:extLst>
          </p:cNvPr>
          <p:cNvSpPr>
            <a:spLocks noGrp="1"/>
          </p:cNvSpPr>
          <p:nvPr>
            <p:ph idx="1"/>
          </p:nvPr>
        </p:nvSpPr>
        <p:spPr/>
        <p:txBody>
          <a:bodyPr/>
          <a:lstStyle/>
          <a:p>
            <a:r>
              <a:rPr lang="en-US" dirty="0"/>
              <a:t>What does taken in the light most favorable to the party sustaining the judgment?</a:t>
            </a:r>
          </a:p>
          <a:p>
            <a:r>
              <a:rPr lang="en-US" dirty="0"/>
              <a:t>Did Farmers promptly pay the first party claim?</a:t>
            </a:r>
          </a:p>
          <a:p>
            <a:pPr marL="0" indent="0">
              <a:buNone/>
            </a:pPr>
            <a:endParaRPr lang="en-US" dirty="0"/>
          </a:p>
          <a:p>
            <a:endParaRPr lang="en-US" dirty="0"/>
          </a:p>
        </p:txBody>
      </p:sp>
      <p:sp>
        <p:nvSpPr>
          <p:cNvPr id="7" name="Title 1">
            <a:extLst>
              <a:ext uri="{FF2B5EF4-FFF2-40B4-BE49-F238E27FC236}">
                <a16:creationId xmlns:a16="http://schemas.microsoft.com/office/drawing/2014/main" id="{CD6CB33D-67AF-4265-A0A0-E47FFDBE8044}"/>
              </a:ext>
            </a:extLst>
          </p:cNvPr>
          <p:cNvSpPr>
            <a:spLocks noGrp="1"/>
          </p:cNvSpPr>
          <p:nvPr>
            <p:ph type="title"/>
          </p:nvPr>
        </p:nvSpPr>
        <p:spPr>
          <a:xfrm>
            <a:off x="1451579" y="1307592"/>
            <a:ext cx="9603275" cy="546162"/>
          </a:xfrm>
        </p:spPr>
        <p:txBody>
          <a:bodyPr/>
          <a:lstStyle/>
          <a:p>
            <a:r>
              <a:rPr lang="en-US" dirty="0"/>
              <a:t>Rawlings </a:t>
            </a:r>
            <a:r>
              <a:rPr lang="en-US" sz="1800" dirty="0"/>
              <a:t>V.  </a:t>
            </a:r>
            <a:r>
              <a:rPr lang="en-US" dirty="0"/>
              <a:t>Farmers</a:t>
            </a:r>
          </a:p>
        </p:txBody>
      </p:sp>
    </p:spTree>
    <p:extLst>
      <p:ext uri="{BB962C8B-B14F-4D97-AF65-F5344CB8AC3E}">
        <p14:creationId xmlns:p14="http://schemas.microsoft.com/office/powerpoint/2010/main" val="2700456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8D4FF5-AB10-437D-9FFB-78EAEE5A0695}"/>
              </a:ext>
            </a:extLst>
          </p:cNvPr>
          <p:cNvSpPr>
            <a:spLocks noGrp="1"/>
          </p:cNvSpPr>
          <p:nvPr>
            <p:ph idx="1"/>
          </p:nvPr>
        </p:nvSpPr>
        <p:spPr/>
        <p:txBody>
          <a:bodyPr/>
          <a:lstStyle/>
          <a:p>
            <a:r>
              <a:rPr lang="en-US" dirty="0"/>
              <a:t>What is a case of first impression? What was the issue here?</a:t>
            </a:r>
          </a:p>
          <a:p>
            <a:r>
              <a:rPr lang="en-US" dirty="0"/>
              <a:t>What motivates Farmers in this case? What is the end game for Farmers?</a:t>
            </a:r>
          </a:p>
          <a:p>
            <a:endParaRPr lang="en-US" dirty="0"/>
          </a:p>
        </p:txBody>
      </p:sp>
      <p:sp>
        <p:nvSpPr>
          <p:cNvPr id="6" name="Title 1">
            <a:extLst>
              <a:ext uri="{FF2B5EF4-FFF2-40B4-BE49-F238E27FC236}">
                <a16:creationId xmlns:a16="http://schemas.microsoft.com/office/drawing/2014/main" id="{66ECABBA-58C4-4BB3-9A67-475D6D855098}"/>
              </a:ext>
            </a:extLst>
          </p:cNvPr>
          <p:cNvSpPr>
            <a:spLocks noGrp="1"/>
          </p:cNvSpPr>
          <p:nvPr>
            <p:ph type="title"/>
          </p:nvPr>
        </p:nvSpPr>
        <p:spPr>
          <a:xfrm>
            <a:off x="1451579" y="1307592"/>
            <a:ext cx="9603275" cy="546162"/>
          </a:xfrm>
        </p:spPr>
        <p:txBody>
          <a:bodyPr/>
          <a:lstStyle/>
          <a:p>
            <a:r>
              <a:rPr lang="en-US" dirty="0"/>
              <a:t>Rawlings </a:t>
            </a:r>
            <a:r>
              <a:rPr lang="en-US" sz="1800" dirty="0"/>
              <a:t>V.  </a:t>
            </a:r>
            <a:r>
              <a:rPr lang="en-US" dirty="0"/>
              <a:t>Farmers</a:t>
            </a:r>
          </a:p>
        </p:txBody>
      </p:sp>
    </p:spTree>
    <p:extLst>
      <p:ext uri="{BB962C8B-B14F-4D97-AF65-F5344CB8AC3E}">
        <p14:creationId xmlns:p14="http://schemas.microsoft.com/office/powerpoint/2010/main" val="3475988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39895B-EDB9-4598-A453-A6AB0B1A596C}"/>
              </a:ext>
            </a:extLst>
          </p:cNvPr>
          <p:cNvSpPr>
            <a:spLocks noGrp="1"/>
          </p:cNvSpPr>
          <p:nvPr>
            <p:ph idx="1"/>
          </p:nvPr>
        </p:nvSpPr>
        <p:spPr/>
        <p:txBody>
          <a:bodyPr/>
          <a:lstStyle/>
          <a:p>
            <a:r>
              <a:rPr lang="en-US" dirty="0"/>
              <a:t>Who is Daryl Schultz? </a:t>
            </a:r>
          </a:p>
          <a:p>
            <a:pPr lvl="1"/>
            <a:r>
              <a:rPr lang="en-US" dirty="0"/>
              <a:t>“There is nothing to see here”</a:t>
            </a:r>
          </a:p>
          <a:p>
            <a:r>
              <a:rPr lang="en-US" dirty="0"/>
              <a:t>What did Rawlings try to do to protect his interest? </a:t>
            </a:r>
          </a:p>
          <a:p>
            <a:pPr lvl="1"/>
            <a:r>
              <a:rPr lang="en-US" dirty="0"/>
              <a:t>Specifically asked whether he should have his own investigation done</a:t>
            </a:r>
          </a:p>
          <a:p>
            <a:r>
              <a:rPr lang="en-US" dirty="0"/>
              <a:t>Farmers refers insured to investigative firm who in turn referred him to back to Farmers.</a:t>
            </a:r>
          </a:p>
          <a:p>
            <a:pPr lvl="1"/>
            <a:endParaRPr lang="en-US" dirty="0"/>
          </a:p>
          <a:p>
            <a:pPr lvl="1"/>
            <a:endParaRPr lang="en-US" dirty="0"/>
          </a:p>
          <a:p>
            <a:pPr lvl="1"/>
            <a:endParaRPr lang="en-US" dirty="0"/>
          </a:p>
          <a:p>
            <a:pPr marL="457200" lvl="1" indent="0">
              <a:buNone/>
            </a:pPr>
            <a:endParaRPr lang="en-US" dirty="0"/>
          </a:p>
        </p:txBody>
      </p:sp>
      <p:sp>
        <p:nvSpPr>
          <p:cNvPr id="8" name="Title 1">
            <a:extLst>
              <a:ext uri="{FF2B5EF4-FFF2-40B4-BE49-F238E27FC236}">
                <a16:creationId xmlns:a16="http://schemas.microsoft.com/office/drawing/2014/main" id="{C76357BF-2988-4509-8D5D-583A510722E0}"/>
              </a:ext>
            </a:extLst>
          </p:cNvPr>
          <p:cNvSpPr>
            <a:spLocks noGrp="1"/>
          </p:cNvSpPr>
          <p:nvPr>
            <p:ph type="title"/>
          </p:nvPr>
        </p:nvSpPr>
        <p:spPr>
          <a:xfrm>
            <a:off x="1451579" y="1307592"/>
            <a:ext cx="9603275" cy="546162"/>
          </a:xfrm>
        </p:spPr>
        <p:txBody>
          <a:bodyPr/>
          <a:lstStyle/>
          <a:p>
            <a:r>
              <a:rPr lang="en-US" dirty="0"/>
              <a:t>Rawlings </a:t>
            </a:r>
            <a:r>
              <a:rPr lang="en-US" sz="1800" dirty="0"/>
              <a:t>V.  </a:t>
            </a:r>
            <a:r>
              <a:rPr lang="en-US" dirty="0"/>
              <a:t>Farmers</a:t>
            </a:r>
          </a:p>
        </p:txBody>
      </p:sp>
    </p:spTree>
    <p:extLst>
      <p:ext uri="{BB962C8B-B14F-4D97-AF65-F5344CB8AC3E}">
        <p14:creationId xmlns:p14="http://schemas.microsoft.com/office/powerpoint/2010/main" val="1305267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6DAF76-E43D-4559-B469-60CBBF8C306C}"/>
              </a:ext>
            </a:extLst>
          </p:cNvPr>
          <p:cNvSpPr>
            <a:spLocks noGrp="1"/>
          </p:cNvSpPr>
          <p:nvPr>
            <p:ph idx="1"/>
          </p:nvPr>
        </p:nvSpPr>
        <p:spPr/>
        <p:txBody>
          <a:bodyPr/>
          <a:lstStyle/>
          <a:p>
            <a:r>
              <a:rPr lang="en-US" dirty="0"/>
              <a:t>What does Rawlings do?</a:t>
            </a:r>
          </a:p>
          <a:p>
            <a:r>
              <a:rPr lang="en-US" dirty="0"/>
              <a:t>Before filing a lawsuit, what did Rawlings’ lawyer do?  How did Farmers respond?</a:t>
            </a:r>
          </a:p>
          <a:p>
            <a:pPr lvl="1"/>
            <a:r>
              <a:rPr lang="en-US" dirty="0"/>
              <a:t>Files complaint with Arizona Department of Insurance.  Farmers responds by demanding that Rawlings pay half</a:t>
            </a:r>
          </a:p>
          <a:p>
            <a:r>
              <a:rPr lang="en-US" dirty="0"/>
              <a:t>How does Rawlings ultimately get the report?</a:t>
            </a:r>
          </a:p>
          <a:p>
            <a:endParaRPr lang="en-US" dirty="0"/>
          </a:p>
        </p:txBody>
      </p:sp>
      <p:sp>
        <p:nvSpPr>
          <p:cNvPr id="7" name="Title 1">
            <a:extLst>
              <a:ext uri="{FF2B5EF4-FFF2-40B4-BE49-F238E27FC236}">
                <a16:creationId xmlns:a16="http://schemas.microsoft.com/office/drawing/2014/main" id="{528EB755-A867-4AE5-BC5E-8D72ED3935FA}"/>
              </a:ext>
            </a:extLst>
          </p:cNvPr>
          <p:cNvSpPr>
            <a:spLocks noGrp="1"/>
          </p:cNvSpPr>
          <p:nvPr>
            <p:ph type="title"/>
          </p:nvPr>
        </p:nvSpPr>
        <p:spPr>
          <a:xfrm>
            <a:off x="1451579" y="1307592"/>
            <a:ext cx="9603275" cy="546162"/>
          </a:xfrm>
        </p:spPr>
        <p:txBody>
          <a:bodyPr/>
          <a:lstStyle/>
          <a:p>
            <a:r>
              <a:rPr lang="en-US" dirty="0"/>
              <a:t>Rawlings </a:t>
            </a:r>
            <a:r>
              <a:rPr lang="en-US" sz="1800" dirty="0"/>
              <a:t>V.  </a:t>
            </a:r>
            <a:r>
              <a:rPr lang="en-US" dirty="0"/>
              <a:t>Farmers</a:t>
            </a:r>
          </a:p>
        </p:txBody>
      </p:sp>
    </p:spTree>
    <p:extLst>
      <p:ext uri="{BB962C8B-B14F-4D97-AF65-F5344CB8AC3E}">
        <p14:creationId xmlns:p14="http://schemas.microsoft.com/office/powerpoint/2010/main" val="178920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33A5-5964-4512-B301-0190968C53D4}"/>
              </a:ext>
            </a:extLst>
          </p:cNvPr>
          <p:cNvSpPr>
            <a:spLocks noGrp="1"/>
          </p:cNvSpPr>
          <p:nvPr>
            <p:ph idx="1"/>
          </p:nvPr>
        </p:nvSpPr>
        <p:spPr/>
        <p:txBody>
          <a:bodyPr/>
          <a:lstStyle/>
          <a:p>
            <a:r>
              <a:rPr lang="en-US" dirty="0"/>
              <a:t>Write the lawsuit for Rawlings?  What to claim?</a:t>
            </a:r>
          </a:p>
          <a:p>
            <a:pPr lvl="1"/>
            <a:r>
              <a:rPr lang="en-US" dirty="0"/>
              <a:t>Breach of contract</a:t>
            </a:r>
          </a:p>
          <a:p>
            <a:pPr lvl="1"/>
            <a:r>
              <a:rPr lang="en-US" dirty="0"/>
              <a:t>Tort of bad faith</a:t>
            </a:r>
          </a:p>
        </p:txBody>
      </p:sp>
      <p:sp>
        <p:nvSpPr>
          <p:cNvPr id="10" name="Title 1">
            <a:extLst>
              <a:ext uri="{FF2B5EF4-FFF2-40B4-BE49-F238E27FC236}">
                <a16:creationId xmlns:a16="http://schemas.microsoft.com/office/drawing/2014/main" id="{E9DA03F9-A8F8-4EA7-8172-EA477B82CB3B}"/>
              </a:ext>
            </a:extLst>
          </p:cNvPr>
          <p:cNvSpPr>
            <a:spLocks noGrp="1"/>
          </p:cNvSpPr>
          <p:nvPr>
            <p:ph type="title"/>
          </p:nvPr>
        </p:nvSpPr>
        <p:spPr>
          <a:xfrm>
            <a:off x="1451579" y="1307592"/>
            <a:ext cx="9603275" cy="546162"/>
          </a:xfrm>
        </p:spPr>
        <p:txBody>
          <a:bodyPr/>
          <a:lstStyle/>
          <a:p>
            <a:r>
              <a:rPr lang="en-US" dirty="0"/>
              <a:t>Rawlings </a:t>
            </a:r>
            <a:r>
              <a:rPr lang="en-US" sz="1800" dirty="0"/>
              <a:t>V.  </a:t>
            </a:r>
            <a:r>
              <a:rPr lang="en-US" dirty="0"/>
              <a:t>Farmers</a:t>
            </a:r>
          </a:p>
        </p:txBody>
      </p:sp>
    </p:spTree>
    <p:extLst>
      <p:ext uri="{BB962C8B-B14F-4D97-AF65-F5344CB8AC3E}">
        <p14:creationId xmlns:p14="http://schemas.microsoft.com/office/powerpoint/2010/main" val="2111920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284740-2738-4B58-9F2E-B530114AE216}"/>
              </a:ext>
            </a:extLst>
          </p:cNvPr>
          <p:cNvSpPr>
            <a:spLocks noGrp="1"/>
          </p:cNvSpPr>
          <p:nvPr>
            <p:ph idx="1"/>
          </p:nvPr>
        </p:nvSpPr>
        <p:spPr/>
        <p:txBody>
          <a:bodyPr/>
          <a:lstStyle/>
          <a:p>
            <a:r>
              <a:rPr lang="en-US" dirty="0"/>
              <a:t>What was the big case that Farmers cites?</a:t>
            </a:r>
          </a:p>
          <a:p>
            <a:pPr lvl="1"/>
            <a:r>
              <a:rPr lang="en-US" dirty="0"/>
              <a:t>Noble v. National American</a:t>
            </a:r>
          </a:p>
          <a:p>
            <a:r>
              <a:rPr lang="en-US" dirty="0"/>
              <a:t>Who relies on this case besides Farmers?</a:t>
            </a:r>
          </a:p>
          <a:p>
            <a:r>
              <a:rPr lang="en-US" dirty="0"/>
              <a:t>How should Noble be interpreted according to Farmers?</a:t>
            </a:r>
          </a:p>
          <a:p>
            <a:pPr lvl="1"/>
            <a:r>
              <a:rPr lang="en-US" dirty="0"/>
              <a:t>Because Farmers paid the claim in full and without delay, it could not be liable for bad faith. Farmers argues that actionable bad faith should be limited to the unfounded refusal or delay in payment of a valid claim. </a:t>
            </a:r>
          </a:p>
          <a:p>
            <a:pPr lvl="1"/>
            <a:endParaRPr lang="en-US" dirty="0"/>
          </a:p>
        </p:txBody>
      </p:sp>
      <p:sp>
        <p:nvSpPr>
          <p:cNvPr id="8" name="Title 1">
            <a:extLst>
              <a:ext uri="{FF2B5EF4-FFF2-40B4-BE49-F238E27FC236}">
                <a16:creationId xmlns:a16="http://schemas.microsoft.com/office/drawing/2014/main" id="{78EA54F6-11EE-4715-8EDB-6B70D643FC23}"/>
              </a:ext>
            </a:extLst>
          </p:cNvPr>
          <p:cNvSpPr>
            <a:spLocks noGrp="1"/>
          </p:cNvSpPr>
          <p:nvPr>
            <p:ph type="title"/>
          </p:nvPr>
        </p:nvSpPr>
        <p:spPr>
          <a:xfrm>
            <a:off x="1451579" y="1307592"/>
            <a:ext cx="9603275" cy="546162"/>
          </a:xfrm>
        </p:spPr>
        <p:txBody>
          <a:bodyPr/>
          <a:lstStyle/>
          <a:p>
            <a:r>
              <a:rPr lang="en-US" dirty="0"/>
              <a:t>Rawlings </a:t>
            </a:r>
            <a:r>
              <a:rPr lang="en-US" sz="1800" dirty="0"/>
              <a:t>V.  </a:t>
            </a:r>
            <a:r>
              <a:rPr lang="en-US" dirty="0"/>
              <a:t>Farmers</a:t>
            </a:r>
          </a:p>
        </p:txBody>
      </p:sp>
    </p:spTree>
    <p:extLst>
      <p:ext uri="{BB962C8B-B14F-4D97-AF65-F5344CB8AC3E}">
        <p14:creationId xmlns:p14="http://schemas.microsoft.com/office/powerpoint/2010/main" val="1023921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1A5731-B6B8-4EAB-846D-DE4BEE41F6C1}"/>
              </a:ext>
            </a:extLst>
          </p:cNvPr>
          <p:cNvSpPr>
            <a:spLocks noGrp="1"/>
          </p:cNvSpPr>
          <p:nvPr>
            <p:ph idx="1"/>
          </p:nvPr>
        </p:nvSpPr>
        <p:spPr/>
        <p:txBody>
          <a:bodyPr/>
          <a:lstStyle/>
          <a:p>
            <a:r>
              <a:rPr lang="en-US" dirty="0"/>
              <a:t>What is the ultimate issue in the case?</a:t>
            </a:r>
          </a:p>
          <a:p>
            <a:pPr lvl="1"/>
            <a:r>
              <a:rPr lang="en-US" dirty="0"/>
              <a:t>Whether an insured violates the covenant of good faith and fair dealing when, for the purpose of protecting its own interests*, it acts improperly to impede its insured’s recovery of the uninsured portion of the loss.</a:t>
            </a:r>
          </a:p>
          <a:p>
            <a:r>
              <a:rPr lang="en-US" dirty="0"/>
              <a:t>What is covenant of good faith? </a:t>
            </a:r>
          </a:p>
          <a:p>
            <a:pPr lvl="1"/>
            <a:r>
              <a:rPr lang="en-US" dirty="0"/>
              <a:t>Neither party will act to impair the right of the other to receive the benefits which flow from their agreement or contractual relationship.</a:t>
            </a:r>
          </a:p>
          <a:p>
            <a:r>
              <a:rPr lang="en-US" dirty="0"/>
              <a:t>What is the employment law analogy here?</a:t>
            </a:r>
          </a:p>
        </p:txBody>
      </p:sp>
      <p:sp>
        <p:nvSpPr>
          <p:cNvPr id="7" name="Title 1">
            <a:extLst>
              <a:ext uri="{FF2B5EF4-FFF2-40B4-BE49-F238E27FC236}">
                <a16:creationId xmlns:a16="http://schemas.microsoft.com/office/drawing/2014/main" id="{B675887D-B210-4094-8CD4-5BEA7E9A3987}"/>
              </a:ext>
            </a:extLst>
          </p:cNvPr>
          <p:cNvSpPr txBox="1">
            <a:spLocks/>
          </p:cNvSpPr>
          <p:nvPr/>
        </p:nvSpPr>
        <p:spPr>
          <a:xfrm>
            <a:off x="1451579" y="1307592"/>
            <a:ext cx="9603275" cy="546162"/>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r>
              <a:rPr lang="en-US"/>
              <a:t>Rawlings </a:t>
            </a:r>
            <a:r>
              <a:rPr lang="en-US" sz="1800"/>
              <a:t>V.  </a:t>
            </a:r>
            <a:r>
              <a:rPr lang="en-US"/>
              <a:t>Farmers</a:t>
            </a:r>
            <a:endParaRPr lang="en-US" dirty="0"/>
          </a:p>
        </p:txBody>
      </p:sp>
    </p:spTree>
    <p:extLst>
      <p:ext uri="{BB962C8B-B14F-4D97-AF65-F5344CB8AC3E}">
        <p14:creationId xmlns:p14="http://schemas.microsoft.com/office/powerpoint/2010/main" val="2347313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F37A22-7058-4ED5-9B5E-3C966B4E73D4}"/>
              </a:ext>
            </a:extLst>
          </p:cNvPr>
          <p:cNvSpPr>
            <a:spLocks noGrp="1"/>
          </p:cNvSpPr>
          <p:nvPr>
            <p:ph idx="1"/>
          </p:nvPr>
        </p:nvSpPr>
        <p:spPr/>
        <p:txBody>
          <a:bodyPr>
            <a:normAutofit fontScale="92500"/>
          </a:bodyPr>
          <a:lstStyle/>
          <a:p>
            <a:r>
              <a:rPr lang="en-US" dirty="0"/>
              <a:t>Holding of the case</a:t>
            </a:r>
          </a:p>
          <a:p>
            <a:pPr lvl="1"/>
            <a:r>
              <a:rPr lang="en-US" dirty="0"/>
              <a:t>One of the key benefits that flow from the insurance contract is the insured's expectation that his insurance company will not wrongfully deprive him of the very security for which he bargained or expose him to the catastrophe from which he sought protection. Conduct by the insurer which does destroy the security or impair the protection purchased breaches the implied covenant of good faith and fair dealing implied in the contract.  This is not to say, of course, that the insurer must pay claims which are not covered, or take any other action inconsistent the contract. For example, we have held that the covenant of good faith and fair dealing implied in at-will employment contracts does not protect an employee from a “no cause” termination because such a tenure provision is inconsistent with the nature of such contracts. </a:t>
            </a:r>
          </a:p>
          <a:p>
            <a:pPr lvl="1"/>
            <a:endParaRPr lang="en-US" dirty="0"/>
          </a:p>
        </p:txBody>
      </p:sp>
      <p:sp>
        <p:nvSpPr>
          <p:cNvPr id="7" name="Title 1">
            <a:extLst>
              <a:ext uri="{FF2B5EF4-FFF2-40B4-BE49-F238E27FC236}">
                <a16:creationId xmlns:a16="http://schemas.microsoft.com/office/drawing/2014/main" id="{D67B7333-F97A-4F34-8482-AF83FAE624EB}"/>
              </a:ext>
            </a:extLst>
          </p:cNvPr>
          <p:cNvSpPr txBox="1">
            <a:spLocks/>
          </p:cNvSpPr>
          <p:nvPr/>
        </p:nvSpPr>
        <p:spPr>
          <a:xfrm>
            <a:off x="1451579" y="1307592"/>
            <a:ext cx="9603275" cy="546162"/>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r>
              <a:rPr lang="en-US"/>
              <a:t>Rawlings </a:t>
            </a:r>
            <a:r>
              <a:rPr lang="en-US" sz="1800"/>
              <a:t>V.  </a:t>
            </a:r>
            <a:r>
              <a:rPr lang="en-US"/>
              <a:t>Farmers</a:t>
            </a:r>
            <a:endParaRPr lang="en-US" dirty="0"/>
          </a:p>
        </p:txBody>
      </p:sp>
    </p:spTree>
    <p:extLst>
      <p:ext uri="{BB962C8B-B14F-4D97-AF65-F5344CB8AC3E}">
        <p14:creationId xmlns:p14="http://schemas.microsoft.com/office/powerpoint/2010/main" val="3406756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5F14310-CEF2-4EFF-AD92-D0CAE4C09EE1}"/>
              </a:ext>
            </a:extLst>
          </p:cNvPr>
          <p:cNvSpPr>
            <a:spLocks noGrp="1"/>
          </p:cNvSpPr>
          <p:nvPr>
            <p:ph idx="1"/>
          </p:nvPr>
        </p:nvSpPr>
        <p:spPr/>
        <p:txBody>
          <a:bodyPr/>
          <a:lstStyle/>
          <a:p>
            <a:r>
              <a:rPr lang="en-US" dirty="0"/>
              <a:t>Rationale of the case</a:t>
            </a:r>
          </a:p>
          <a:p>
            <a:pPr lvl="1"/>
            <a:r>
              <a:rPr lang="en-US" dirty="0"/>
              <a:t>In delineating the benefits which flow from an insurance contract relationship we must recognize that in buying insurance an insured usually does not seek to realize a commercial advantage but, instead, seeks protection and security from economic catastrophe. Thus, the insured's object in buying the company's express covenant to pay claims is security from financial loss which he may sustain from claims against him and protection against economic catastrophe in those situations in which he may be the victim. In both cases, he seeks peace of mind from the fears that accompany such exposure.</a:t>
            </a:r>
          </a:p>
          <a:p>
            <a:pPr lvl="1"/>
            <a:r>
              <a:rPr lang="en-US" dirty="0"/>
              <a:t>Disparity in bargaining power</a:t>
            </a:r>
          </a:p>
          <a:p>
            <a:pPr lvl="1"/>
            <a:endParaRPr lang="en-US" dirty="0"/>
          </a:p>
        </p:txBody>
      </p:sp>
      <p:sp>
        <p:nvSpPr>
          <p:cNvPr id="5" name="Title 1">
            <a:extLst>
              <a:ext uri="{FF2B5EF4-FFF2-40B4-BE49-F238E27FC236}">
                <a16:creationId xmlns:a16="http://schemas.microsoft.com/office/drawing/2014/main" id="{A958FDDF-89EA-4AA1-B410-317399FE9C36}"/>
              </a:ext>
            </a:extLst>
          </p:cNvPr>
          <p:cNvSpPr>
            <a:spLocks noGrp="1"/>
          </p:cNvSpPr>
          <p:nvPr>
            <p:ph type="title"/>
          </p:nvPr>
        </p:nvSpPr>
        <p:spPr>
          <a:xfrm>
            <a:off x="1451579" y="1307592"/>
            <a:ext cx="9603275" cy="546162"/>
          </a:xfrm>
        </p:spPr>
        <p:txBody>
          <a:bodyPr/>
          <a:lstStyle/>
          <a:p>
            <a:r>
              <a:rPr lang="en-US" dirty="0"/>
              <a:t>Rawlings </a:t>
            </a:r>
            <a:r>
              <a:rPr lang="en-US" sz="1800" dirty="0"/>
              <a:t>V.  </a:t>
            </a:r>
            <a:r>
              <a:rPr lang="en-US" dirty="0"/>
              <a:t>Farmers</a:t>
            </a:r>
          </a:p>
        </p:txBody>
      </p:sp>
    </p:spTree>
    <p:extLst>
      <p:ext uri="{BB962C8B-B14F-4D97-AF65-F5344CB8AC3E}">
        <p14:creationId xmlns:p14="http://schemas.microsoft.com/office/powerpoint/2010/main" val="1236693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E5ADA25-7409-4C51-A1B9-CC14A7A832CD}"/>
              </a:ext>
            </a:extLst>
          </p:cNvPr>
          <p:cNvSpPr>
            <a:spLocks noGrp="1"/>
          </p:cNvSpPr>
          <p:nvPr>
            <p:ph idx="1"/>
          </p:nvPr>
        </p:nvSpPr>
        <p:spPr/>
        <p:txBody>
          <a:bodyPr>
            <a:normAutofit/>
          </a:bodyPr>
          <a:lstStyle/>
          <a:p>
            <a:r>
              <a:rPr lang="en-US" dirty="0"/>
              <a:t>What is an adjudicatory responsibility?</a:t>
            </a:r>
          </a:p>
          <a:p>
            <a:pPr lvl="1"/>
            <a:r>
              <a:rPr lang="en-US" dirty="0"/>
              <a:t>The insurer evaluates the claim, determines whether it falls within the coverage provided, assesses its monetary value, decides its validity and passes upon payment. Although the insured is not without remedies if he disagrees with the insurer, the very invocation of those remedies detracts significantly from the protection or security which was the object of the transaction. Thus, the insurance contract and the relationship it creates contain more than the company’s bare promise to pay certain claims when forced to do so; implicit in the contract and the relationship is the insurer’s obligation to play fairly with its insured. </a:t>
            </a:r>
          </a:p>
          <a:p>
            <a:r>
              <a:rPr lang="en-US" dirty="0"/>
              <a:t>Is there adjudicatory responsibility? </a:t>
            </a:r>
          </a:p>
          <a:p>
            <a:endParaRPr lang="en-US" dirty="0"/>
          </a:p>
        </p:txBody>
      </p:sp>
      <p:sp>
        <p:nvSpPr>
          <p:cNvPr id="5" name="Title 1">
            <a:extLst>
              <a:ext uri="{FF2B5EF4-FFF2-40B4-BE49-F238E27FC236}">
                <a16:creationId xmlns:a16="http://schemas.microsoft.com/office/drawing/2014/main" id="{1AEE9384-A22B-45E2-A3E7-8BCB01511CE4}"/>
              </a:ext>
            </a:extLst>
          </p:cNvPr>
          <p:cNvSpPr>
            <a:spLocks noGrp="1"/>
          </p:cNvSpPr>
          <p:nvPr>
            <p:ph type="title"/>
          </p:nvPr>
        </p:nvSpPr>
        <p:spPr>
          <a:xfrm>
            <a:off x="1451579" y="1307592"/>
            <a:ext cx="9603275" cy="546162"/>
          </a:xfrm>
        </p:spPr>
        <p:txBody>
          <a:bodyPr/>
          <a:lstStyle/>
          <a:p>
            <a:r>
              <a:rPr lang="en-US" dirty="0"/>
              <a:t>Rawlings </a:t>
            </a:r>
            <a:r>
              <a:rPr lang="en-US" sz="1800" dirty="0"/>
              <a:t>V.  </a:t>
            </a:r>
            <a:r>
              <a:rPr lang="en-US" dirty="0"/>
              <a:t>Farmers</a:t>
            </a:r>
          </a:p>
        </p:txBody>
      </p:sp>
    </p:spTree>
    <p:extLst>
      <p:ext uri="{BB962C8B-B14F-4D97-AF65-F5344CB8AC3E}">
        <p14:creationId xmlns:p14="http://schemas.microsoft.com/office/powerpoint/2010/main" val="2029643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9E82888-8591-4147-BD3A-6271D86995C6}"/>
              </a:ext>
            </a:extLst>
          </p:cNvPr>
          <p:cNvSpPr>
            <a:spLocks noGrp="1"/>
          </p:cNvSpPr>
          <p:nvPr>
            <p:ph idx="1"/>
          </p:nvPr>
        </p:nvSpPr>
        <p:spPr/>
        <p:txBody>
          <a:bodyPr/>
          <a:lstStyle/>
          <a:p>
            <a:r>
              <a:rPr lang="en-US" dirty="0"/>
              <a:t>What is the difference between an adjudicatory responsibility and insurance company’s responsibility?</a:t>
            </a:r>
          </a:p>
          <a:p>
            <a:r>
              <a:rPr lang="en-US" dirty="0"/>
              <a:t>What is a fiduciary duty?</a:t>
            </a:r>
          </a:p>
          <a:p>
            <a:pPr lvl="1"/>
            <a:r>
              <a:rPr lang="en-US" dirty="0"/>
              <a:t>Fiduciary duty is the legal obligation of the highest degree for one party to act in the best interest of another. The party charged with the obligation is the fiduciary, or on entrusted with the care of property or money. </a:t>
            </a:r>
          </a:p>
          <a:p>
            <a:r>
              <a:rPr lang="en-US" dirty="0"/>
              <a:t>Is there a fiduciary duty here? </a:t>
            </a:r>
          </a:p>
          <a:p>
            <a:pPr lvl="1"/>
            <a:r>
              <a:rPr lang="en-US" dirty="0"/>
              <a:t>No. But equal consideration.</a:t>
            </a:r>
          </a:p>
        </p:txBody>
      </p:sp>
      <p:sp>
        <p:nvSpPr>
          <p:cNvPr id="5" name="Title 1">
            <a:extLst>
              <a:ext uri="{FF2B5EF4-FFF2-40B4-BE49-F238E27FC236}">
                <a16:creationId xmlns:a16="http://schemas.microsoft.com/office/drawing/2014/main" id="{976F75F2-1A25-4C43-B4A0-83EB781435B1}"/>
              </a:ext>
            </a:extLst>
          </p:cNvPr>
          <p:cNvSpPr>
            <a:spLocks noGrp="1"/>
          </p:cNvSpPr>
          <p:nvPr>
            <p:ph type="title"/>
          </p:nvPr>
        </p:nvSpPr>
        <p:spPr>
          <a:xfrm>
            <a:off x="1451579" y="1307592"/>
            <a:ext cx="9603275" cy="546162"/>
          </a:xfrm>
        </p:spPr>
        <p:txBody>
          <a:bodyPr/>
          <a:lstStyle/>
          <a:p>
            <a:r>
              <a:rPr lang="en-US" dirty="0"/>
              <a:t>Rawlings </a:t>
            </a:r>
            <a:r>
              <a:rPr lang="en-US" sz="1800" dirty="0"/>
              <a:t>V.  </a:t>
            </a:r>
            <a:r>
              <a:rPr lang="en-US" dirty="0"/>
              <a:t>Farmers</a:t>
            </a:r>
          </a:p>
        </p:txBody>
      </p:sp>
    </p:spTree>
    <p:extLst>
      <p:ext uri="{BB962C8B-B14F-4D97-AF65-F5344CB8AC3E}">
        <p14:creationId xmlns:p14="http://schemas.microsoft.com/office/powerpoint/2010/main" val="1255645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22FBDF-1A2D-424B-8F72-83543D3B12FF}"/>
              </a:ext>
            </a:extLst>
          </p:cNvPr>
          <p:cNvSpPr>
            <a:spLocks noGrp="1"/>
          </p:cNvSpPr>
          <p:nvPr>
            <p:ph idx="1"/>
          </p:nvPr>
        </p:nvSpPr>
        <p:spPr/>
        <p:txBody>
          <a:bodyPr/>
          <a:lstStyle/>
          <a:p>
            <a:r>
              <a:rPr lang="en-US" dirty="0"/>
              <a:t>What was the ultimate award? (We will see this case again)</a:t>
            </a:r>
          </a:p>
        </p:txBody>
      </p:sp>
      <p:sp>
        <p:nvSpPr>
          <p:cNvPr id="5" name="Title 1">
            <a:extLst>
              <a:ext uri="{FF2B5EF4-FFF2-40B4-BE49-F238E27FC236}">
                <a16:creationId xmlns:a16="http://schemas.microsoft.com/office/drawing/2014/main" id="{9DFFC431-F8BE-47AE-B92C-59943B9E7B73}"/>
              </a:ext>
            </a:extLst>
          </p:cNvPr>
          <p:cNvSpPr>
            <a:spLocks noGrp="1"/>
          </p:cNvSpPr>
          <p:nvPr>
            <p:ph type="title"/>
          </p:nvPr>
        </p:nvSpPr>
        <p:spPr>
          <a:xfrm>
            <a:off x="1451579" y="1307592"/>
            <a:ext cx="9603275" cy="546162"/>
          </a:xfrm>
        </p:spPr>
        <p:txBody>
          <a:bodyPr/>
          <a:lstStyle/>
          <a:p>
            <a:r>
              <a:rPr lang="en-US" dirty="0"/>
              <a:t>Rawlings </a:t>
            </a:r>
            <a:r>
              <a:rPr lang="en-US" sz="1800" dirty="0"/>
              <a:t>V.  </a:t>
            </a:r>
            <a:r>
              <a:rPr lang="en-US" dirty="0"/>
              <a:t>Farmers</a:t>
            </a:r>
          </a:p>
        </p:txBody>
      </p:sp>
    </p:spTree>
    <p:extLst>
      <p:ext uri="{BB962C8B-B14F-4D97-AF65-F5344CB8AC3E}">
        <p14:creationId xmlns:p14="http://schemas.microsoft.com/office/powerpoint/2010/main" val="2473040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otalTime>6</TotalTime>
  <Words>776</Words>
  <Application>Microsoft Office PowerPoint</Application>
  <PresentationFormat>Widescreen</PresentationFormat>
  <Paragraphs>62</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Gill Sans MT</vt:lpstr>
      <vt:lpstr>Gallery</vt:lpstr>
      <vt:lpstr>Nature of Insurance Contract</vt:lpstr>
      <vt:lpstr>RAWLINGS V. FARMERS </vt:lpstr>
      <vt:lpstr>Rawlings V.  Farmers</vt:lpstr>
      <vt:lpstr>PowerPoint Presentation</vt:lpstr>
      <vt:lpstr>Rawlings V.  Farmers</vt:lpstr>
      <vt:lpstr>Rawlings V.  Farmers</vt:lpstr>
      <vt:lpstr>Rawlings V.  Farmers</vt:lpstr>
      <vt:lpstr>Rawlings V.  Farmers</vt:lpstr>
      <vt:lpstr>Rawlings V.  Farmers</vt:lpstr>
      <vt:lpstr>Rawlings V.  Farmers</vt:lpstr>
      <vt:lpstr>PowerPoint Presentation</vt:lpstr>
      <vt:lpstr>PowerPoint Presentation</vt:lpstr>
      <vt:lpstr>Rawlings V.  Farmers</vt:lpstr>
      <vt:lpstr>Rawlings V.  Farmers</vt:lpstr>
      <vt:lpstr>Rawlings V.  Farmers</vt:lpstr>
      <vt:lpstr>Rawlings V.  Farmers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Review of September 7, 2019</dc:title>
  <dc:creator>Kelli Bowie</dc:creator>
  <cp:lastModifiedBy>Kelli Bowie</cp:lastModifiedBy>
  <cp:revision>2</cp:revision>
  <dcterms:created xsi:type="dcterms:W3CDTF">2019-09-16T13:36:53Z</dcterms:created>
  <dcterms:modified xsi:type="dcterms:W3CDTF">2019-09-16T16:48:18Z</dcterms:modified>
</cp:coreProperties>
</file>